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875" r:id="rId5"/>
    <p:sldId id="876" r:id="rId6"/>
    <p:sldId id="877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CD818A-72DA-40EE-9F23-35B8CD33F3E7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4B454-5C44-45DE-99D0-942D841863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0720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srgbClr val="3B5A66"/>
                </a:solidFill>
              </a:rPr>
              <a:t>VIOLETTE JOSEPH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2A7BCD-4BF9-40F7-A0F1-23E89033CB9A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8132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srgbClr val="3B5A66"/>
                </a:solidFill>
              </a:rPr>
              <a:t>VIOLETTE JOSEPH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2A7BCD-4BF9-40F7-A0F1-23E89033CB9A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85714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srgbClr val="3B5A66"/>
                </a:solidFill>
              </a:rPr>
              <a:t>VIOLETTE JOSEPH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2A7BCD-4BF9-40F7-A0F1-23E89033CB9A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2593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94ABED-D43E-4443-AE20-1DF27EB1B7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A3EF3BF-FAD7-4916-9797-7D72E5F9F4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78F097-5795-4D12-BF57-798559A50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9D292-C3FD-470A-911E-FC91940EEA74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C12DD6-55E6-4388-80CA-A4A775B0D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A98E2E-F140-4530-AF62-212478D86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FB46-811B-4E5E-A85E-0AC607532A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3530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CD6041-C01C-4ED0-8389-2E4A30490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9C4ED64-BB23-49DA-83A2-EC37F5BAD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58AF53-A1F3-497C-A00D-AC971969B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9D292-C3FD-470A-911E-FC91940EEA74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CE5D17-C923-4E10-B5FA-E3B651FDB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A4C35F-BB80-46CF-BED0-E75C9D524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FB46-811B-4E5E-A85E-0AC607532A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2684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8943772-FDFD-4896-84E3-15DB5EE14C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6294F46-B7F4-4C12-A0F4-0E9FBC6A9D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9C1622-45A4-4F67-8756-51AC05FC3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9D292-C3FD-470A-911E-FC91940EEA74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396E44-50DF-449A-86EE-F190433A8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A5C699-E7B0-42D8-95E2-1F8D4BF82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FB46-811B-4E5E-A85E-0AC607532A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3367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eu - Dia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ADF4C154-E8E0-4311-9F4F-5F6D0856675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95216" y="281855"/>
            <a:ext cx="9540785" cy="709613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2800" b="1">
                <a:solidFill>
                  <a:srgbClr val="0046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fr-FR" dirty="0"/>
              <a:t>Modifier le titre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97A65021-7F86-496C-8B27-335B8CA242D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56000" y="1555179"/>
            <a:ext cx="10080000" cy="46444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Tx/>
              <a:buNone/>
              <a:defRPr lang="fr-FR" sz="2400" b="1" kern="1200" dirty="0" smtClean="0">
                <a:solidFill>
                  <a:srgbClr val="0046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73050" indent="-2730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8AC9"/>
              </a:buClr>
              <a:buFont typeface="Wingdings 2" panose="05020102010507070707" pitchFamily="18" charset="2"/>
              <a:buChar char=""/>
              <a:defRPr sz="2200" b="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</a:defRPr>
            </a:lvl2pPr>
            <a:lvl3pPr marL="450850" indent="-2730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8AC9"/>
              </a:buClr>
              <a:buSzPct val="80000"/>
              <a:buFont typeface="Wingdings 3" panose="05040102010807070707" pitchFamily="18" charset="2"/>
              <a:buChar char=""/>
              <a:defRPr sz="2000" b="0" i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</a:defRPr>
            </a:lvl3pPr>
            <a:lvl4pPr marL="534988" indent="0">
              <a:lnSpc>
                <a:spcPct val="100000"/>
              </a:lnSpc>
              <a:spcBef>
                <a:spcPts val="0"/>
              </a:spcBef>
              <a:buNone/>
              <a:defRPr sz="1800" i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</a:defRPr>
            </a:lvl4pPr>
            <a:lvl5pPr>
              <a:defRPr/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6" name="Organigramme : Entrée manuelle 5">
            <a:extLst>
              <a:ext uri="{FF2B5EF4-FFF2-40B4-BE49-F238E27FC236}">
                <a16:creationId xmlns:a16="http://schemas.microsoft.com/office/drawing/2014/main" id="{4A68E427-1616-4CB5-90A3-AE5BC6E44788}"/>
              </a:ext>
            </a:extLst>
          </p:cNvPr>
          <p:cNvSpPr/>
          <p:nvPr userDrawn="1"/>
        </p:nvSpPr>
        <p:spPr>
          <a:xfrm rot="10800000">
            <a:off x="0" y="-1"/>
            <a:ext cx="1595213" cy="1273323"/>
          </a:xfrm>
          <a:prstGeom prst="flowChartManualInput">
            <a:avLst/>
          </a:prstGeom>
          <a:solidFill>
            <a:srgbClr val="008A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FED3FCE2-A22C-4150-91B9-81DB9F707D8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87053" y="6299076"/>
            <a:ext cx="1492665" cy="464283"/>
          </a:xfrm>
          <a:prstGeom prst="rect">
            <a:avLst/>
          </a:prstGeom>
        </p:spPr>
      </p:pic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57160D6F-F35D-48B3-98D1-7101A8FD0CC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fld id="{4C8E0110-CF47-425D-9202-7212F3E4A6B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0847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4C8FE1-0666-4E22-8D22-8E04B7404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0D99E5-DC78-4CC0-B6A1-8D1E3499F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C765D2-9C36-496A-8D4A-95413EF11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9D292-C3FD-470A-911E-FC91940EEA74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38B09F-D02A-4975-A4D6-DC14DBB1F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D40E3A-531C-4B0E-AEBF-26721F307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FB46-811B-4E5E-A85E-0AC607532A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5971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3E4B6E-D560-471A-9218-A0F63794F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311450A-57A6-45C2-95CF-BBF657A0C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8EAF45-F13D-4556-805F-9F2B5910D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9D292-C3FD-470A-911E-FC91940EEA74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3D3EC9-25BD-4278-9031-63CE552D1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97992B-F710-4C8B-A63B-6449B46BD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FB46-811B-4E5E-A85E-0AC607532A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9049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374450-63A2-4AC3-844F-57AE0410A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4EC9B1-FF37-4DFD-8178-4F56149428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E9737EA-9A72-40E6-9699-EF0EAC6DE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29C15CC-D171-4075-B990-D72CC2D75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9D292-C3FD-470A-911E-FC91940EEA74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B5C51D4-316E-44CF-8FE1-D1FF4014D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458FF81-B49E-4B7A-9BBB-2229032EC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FB46-811B-4E5E-A85E-0AC607532A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8218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393FB8-C341-4666-820C-5DC45CF12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3B24553-0BA0-41EE-ADB9-5B39FD264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C96FB43-E859-408F-A77F-7E7C4B37AC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BB664F5-6DE3-4468-B0E2-E2A0ED15C5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FFCC62-FB36-4968-BC39-60F10AB170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3B0CA94-B99A-47E5-8BC9-FE4171361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9D292-C3FD-470A-911E-FC91940EEA74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EB9DE74-1B4E-4A20-BFFD-147C5B30C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701B5DD-1369-4AA2-94DF-DEAA86B10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FB46-811B-4E5E-A85E-0AC607532A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817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22FE4-38F2-4FBB-ABF8-585B3311B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D65B584-B006-450D-9ED7-A213FE8BE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9D292-C3FD-470A-911E-FC91940EEA74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4918094-CC3C-4E13-A20C-F46127C78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9AEE415-0E78-4B3C-94C0-AB10F7BE4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FB46-811B-4E5E-A85E-0AC607532A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158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0BE3D2C-F1B5-4375-843D-72A2044E5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9D292-C3FD-470A-911E-FC91940EEA74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FFAA635-D98B-45AC-8988-EDE47E31B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122688A-652A-40F3-89BB-9CC830325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FB46-811B-4E5E-A85E-0AC607532A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7335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1CF77E-79EF-4A27-BEBD-BF763A2DE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07A2F3-3738-43ED-A2BD-BBE2C2A60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C6F2F27-BD25-4817-9999-6AD6601A87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1D9F17B-CFE7-4285-99B1-7DF25E0BF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9D292-C3FD-470A-911E-FC91940EEA74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B6BD2E8-F80D-4F22-820B-0E093321D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693140B-20B2-438E-AD4A-1D734FEFA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FB46-811B-4E5E-A85E-0AC607532A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0025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F9BF31-C864-40A5-940D-358C40A59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8F5B97D-ED4E-4273-B369-C2292FD369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7D46F78-3F7A-4ADE-A798-0948C376B7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ABD3627-268E-41D5-A4B2-1119A8146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9D292-C3FD-470A-911E-FC91940EEA74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69FC82D-C386-45AE-8537-2EC9F7F5A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3AAA2F-A7DE-4AF9-B824-17AC908EF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FB46-811B-4E5E-A85E-0AC607532A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8878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7F94EFE-0335-4329-96D2-2390DC6E6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456695-53D2-4EF9-AC79-18EF5DCFE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373AAF-2A10-47BE-B2FC-3E1B6AEBC6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9D292-C3FD-470A-911E-FC91940EEA74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575D1D-80F1-4933-8BF1-863F752074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EBF29F-E382-4EFD-A660-3258D4534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5FB46-811B-4E5E-A85E-0AC607532A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7036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16640FAF-E1AA-4920-B32C-E171C80C654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01062" y="260995"/>
            <a:ext cx="4668233" cy="532210"/>
          </a:xfrm>
        </p:spPr>
        <p:txBody>
          <a:bodyPr/>
          <a:lstStyle/>
          <a:p>
            <a:r>
              <a:rPr lang="fr-FR" dirty="0"/>
              <a:t>Projet Régional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69F8E8B-875D-4D2C-A3D1-539D8ED349C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defTabSz="342900"/>
            <a:fld id="{4C8E0110-CF47-425D-9202-7212F3E4A6B6}" type="slidenum">
              <a:rPr lang="fr-FR">
                <a:solidFill>
                  <a:srgbClr val="595959">
                    <a:tint val="75000"/>
                  </a:srgbClr>
                </a:solidFill>
                <a:latin typeface="Calibri" panose="020F0502020204030204"/>
              </a:rPr>
              <a:pPr defTabSz="342900"/>
              <a:t>1</a:t>
            </a:fld>
            <a:endParaRPr lang="fr-FR" dirty="0">
              <a:solidFill>
                <a:srgbClr val="595959">
                  <a:tint val="75000"/>
                </a:srgbClr>
              </a:solidFill>
              <a:latin typeface="Calibri" panose="020F0502020204030204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4875100F-FC59-4BD1-9889-E5AA99D8D786}"/>
              </a:ext>
            </a:extLst>
          </p:cNvPr>
          <p:cNvSpPr txBox="1">
            <a:spLocks/>
          </p:cNvSpPr>
          <p:nvPr/>
        </p:nvSpPr>
        <p:spPr>
          <a:xfrm>
            <a:off x="2901061" y="1860039"/>
            <a:ext cx="5096270" cy="3859619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Tx/>
              <a:buNone/>
              <a:defRPr lang="fr-FR" sz="2400" b="1" kern="1200" dirty="0" smtClean="0">
                <a:solidFill>
                  <a:srgbClr val="0046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73050" indent="-2730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8AC9"/>
              </a:buClr>
              <a:buFont typeface="Wingdings 2" panose="05020102010507070707" pitchFamily="18" charset="2"/>
              <a:buChar char=""/>
              <a:defRPr sz="2200" b="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450850" indent="-2730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8AC9"/>
              </a:buClr>
              <a:buSzPct val="80000"/>
              <a:buFont typeface="Wingdings 3" panose="05040102010807070707" pitchFamily="18" charset="2"/>
              <a:buChar char=""/>
              <a:defRPr sz="2000" b="0" i="0" kern="12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534988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i="1" kern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200" u="sng" dirty="0">
                <a:latin typeface="Open Sans"/>
              </a:rPr>
              <a:t>Les bases de la Commission </a:t>
            </a:r>
            <a:r>
              <a:rPr lang="fr-FR" sz="2200" u="sng" dirty="0" err="1">
                <a:latin typeface="Open Sans"/>
              </a:rPr>
              <a:t>Castanea</a:t>
            </a:r>
            <a:endParaRPr lang="fr-FR" sz="2200" u="sng" dirty="0"/>
          </a:p>
          <a:p>
            <a:pPr marL="0" lvl="1" indent="0">
              <a:buNone/>
            </a:pPr>
            <a:endParaRPr lang="fr-FR" sz="675" dirty="0">
              <a:solidFill>
                <a:srgbClr val="595959">
                  <a:lumMod val="75000"/>
                </a:srgbClr>
              </a:solidFill>
              <a:latin typeface="Open Sans"/>
            </a:endParaRPr>
          </a:p>
          <a:p>
            <a:pPr marL="257175" indent="-257175">
              <a:buFontTx/>
              <a:buChar char="-"/>
            </a:pPr>
            <a:r>
              <a:rPr lang="fr-FR" sz="2000" dirty="0"/>
              <a:t>Structurer la Commission</a:t>
            </a:r>
          </a:p>
          <a:p>
            <a:pPr marL="461963" lvl="1" indent="-257175">
              <a:buFontTx/>
              <a:buChar char="-"/>
            </a:pPr>
            <a:r>
              <a:rPr lang="fr-FR" sz="1800" dirty="0"/>
              <a:t>La représentation au Bureau Régional</a:t>
            </a:r>
          </a:p>
          <a:p>
            <a:pPr marL="461963" lvl="1" indent="-257175">
              <a:buFontTx/>
              <a:buChar char="-"/>
            </a:pPr>
            <a:r>
              <a:rPr lang="fr-FR" sz="1800" dirty="0"/>
              <a:t>La coordination des politiques et actions</a:t>
            </a:r>
          </a:p>
          <a:p>
            <a:pPr marL="461963" lvl="1" indent="-257175">
              <a:buFontTx/>
              <a:buChar char="-"/>
            </a:pPr>
            <a:r>
              <a:rPr lang="fr-FR" sz="1800" dirty="0"/>
              <a:t>L’animation en départements</a:t>
            </a:r>
          </a:p>
          <a:p>
            <a:pPr marL="257175" indent="-257175">
              <a:buFontTx/>
              <a:buChar char="-"/>
            </a:pPr>
            <a:r>
              <a:rPr lang="fr-FR" sz="2000" dirty="0"/>
              <a:t>Définir un axe de travail</a:t>
            </a:r>
          </a:p>
          <a:p>
            <a:pPr marL="461963" lvl="1" indent="-257175">
              <a:buFontTx/>
              <a:buChar char="-"/>
            </a:pPr>
            <a:r>
              <a:rPr lang="fr-FR" sz="1800" dirty="0"/>
              <a:t>Définir une éthique (Charte des Valeurs)</a:t>
            </a:r>
          </a:p>
          <a:p>
            <a:pPr marL="461963" lvl="1" indent="-257175">
              <a:buFontTx/>
              <a:buChar char="-"/>
            </a:pPr>
            <a:r>
              <a:rPr lang="fr-FR" sz="1800" dirty="0"/>
              <a:t>Formaliser la politique et les stratégies</a:t>
            </a:r>
          </a:p>
          <a:p>
            <a:pPr marL="461963" lvl="1" indent="-257175">
              <a:buFontTx/>
              <a:buChar char="-"/>
            </a:pPr>
            <a:r>
              <a:rPr lang="fr-FR" sz="1800" dirty="0"/>
              <a:t>Mettre en place un plan d’actions à court et moyen terme</a:t>
            </a:r>
          </a:p>
          <a:p>
            <a:pPr lvl="2" indent="0">
              <a:buNone/>
            </a:pPr>
            <a:r>
              <a:rPr lang="fr-FR" sz="1500" dirty="0"/>
              <a:t>	</a:t>
            </a:r>
          </a:p>
          <a:p>
            <a:endParaRPr lang="fr-FR" sz="1800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9E175EC-8BEB-461F-9D03-2DC5B06209D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7332" y="795408"/>
            <a:ext cx="2254661" cy="8094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56706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69F8E8B-875D-4D2C-A3D1-539D8ED349C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defTabSz="342900"/>
            <a:fld id="{4C8E0110-CF47-425D-9202-7212F3E4A6B6}" type="slidenum">
              <a:rPr lang="fr-FR">
                <a:solidFill>
                  <a:srgbClr val="595959">
                    <a:tint val="75000"/>
                  </a:srgbClr>
                </a:solidFill>
                <a:latin typeface="Calibri" panose="020F0502020204030204"/>
              </a:rPr>
              <a:pPr defTabSz="342900"/>
              <a:t>2</a:t>
            </a:fld>
            <a:endParaRPr lang="fr-FR" dirty="0">
              <a:solidFill>
                <a:srgbClr val="595959">
                  <a:tint val="75000"/>
                </a:srgbClr>
              </a:solidFill>
              <a:latin typeface="Calibri" panose="020F0502020204030204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4875100F-FC59-4BD1-9889-E5AA99D8D786}"/>
              </a:ext>
            </a:extLst>
          </p:cNvPr>
          <p:cNvSpPr txBox="1">
            <a:spLocks/>
          </p:cNvSpPr>
          <p:nvPr/>
        </p:nvSpPr>
        <p:spPr>
          <a:xfrm>
            <a:off x="2602066" y="2028738"/>
            <a:ext cx="6702960" cy="3483352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Tx/>
              <a:buNone/>
              <a:defRPr lang="fr-FR" sz="2400" b="1" kern="1200" dirty="0" smtClean="0">
                <a:solidFill>
                  <a:srgbClr val="0046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73050" indent="-2730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8AC9"/>
              </a:buClr>
              <a:buFont typeface="Wingdings 2" panose="05020102010507070707" pitchFamily="18" charset="2"/>
              <a:buChar char=""/>
              <a:defRPr sz="2200" b="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450850" indent="-2730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8AC9"/>
              </a:buClr>
              <a:buSzPct val="80000"/>
              <a:buFont typeface="Wingdings 3" panose="05040102010807070707" pitchFamily="18" charset="2"/>
              <a:buChar char=""/>
              <a:defRPr sz="2000" b="0" i="0" kern="12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534988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i="1" kern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200" u="sng" dirty="0">
                <a:latin typeface="Open Sans"/>
              </a:rPr>
              <a:t>Le plan d’actions de la Commission </a:t>
            </a:r>
            <a:r>
              <a:rPr lang="fr-FR" sz="2200" u="sng" dirty="0" err="1">
                <a:latin typeface="Open Sans"/>
              </a:rPr>
              <a:t>Castanea</a:t>
            </a:r>
            <a:r>
              <a:rPr lang="fr-FR" sz="2200" u="sng" dirty="0">
                <a:latin typeface="Open Sans"/>
              </a:rPr>
              <a:t> 2020/2021</a:t>
            </a:r>
          </a:p>
          <a:p>
            <a:pPr marL="257175" indent="-257175">
              <a:buFontTx/>
              <a:buChar char="-"/>
            </a:pPr>
            <a:r>
              <a:rPr lang="fr-FR" sz="2000" b="0" dirty="0">
                <a:latin typeface="Open Sans"/>
              </a:rPr>
              <a:t>Détection et prise de Contacts</a:t>
            </a:r>
            <a:endParaRPr lang="fr-FR" sz="2000" b="0" dirty="0">
              <a:solidFill>
                <a:srgbClr val="595959">
                  <a:lumMod val="75000"/>
                </a:srgbClr>
              </a:solidFill>
              <a:latin typeface="Open Sans"/>
            </a:endParaRPr>
          </a:p>
          <a:p>
            <a:pPr marL="257175" indent="-257175">
              <a:buFontTx/>
              <a:buChar char="-"/>
            </a:pPr>
            <a:r>
              <a:rPr lang="fr-FR" sz="2000" b="0" dirty="0"/>
              <a:t>Organiser les rencontres </a:t>
            </a:r>
            <a:r>
              <a:rPr lang="fr-FR" sz="2000" b="0" dirty="0" err="1"/>
              <a:t>Castanea</a:t>
            </a:r>
            <a:endParaRPr lang="fr-FR" sz="2000" b="0" dirty="0"/>
          </a:p>
          <a:p>
            <a:pPr marL="257175" indent="-257175">
              <a:buFontTx/>
              <a:buChar char="-"/>
            </a:pPr>
            <a:r>
              <a:rPr lang="fr-FR" sz="2000" b="0" dirty="0"/>
              <a:t>Améliorer la Communication UNEP</a:t>
            </a:r>
          </a:p>
          <a:p>
            <a:pPr marL="257175" indent="-257175">
              <a:buFontTx/>
              <a:buChar char="-"/>
            </a:pPr>
            <a:r>
              <a:rPr lang="fr-FR" sz="2000" b="0" dirty="0"/>
              <a:t>Organiser une Grande Rencontre </a:t>
            </a:r>
            <a:r>
              <a:rPr lang="fr-FR" sz="2000" b="0" dirty="0" err="1"/>
              <a:t>Castanea</a:t>
            </a:r>
            <a:r>
              <a:rPr lang="fr-FR" sz="2000" b="0" dirty="0"/>
              <a:t> Régionale</a:t>
            </a:r>
          </a:p>
          <a:p>
            <a:r>
              <a:rPr lang="fr-FR" sz="1800" dirty="0"/>
              <a:t>	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9E175EC-8BEB-461F-9D03-2DC5B06209D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2065" y="822088"/>
            <a:ext cx="2215695" cy="840611"/>
          </a:xfrm>
          <a:prstGeom prst="rect">
            <a:avLst/>
          </a:prstGeom>
          <a:noFill/>
        </p:spPr>
      </p:pic>
      <p:sp>
        <p:nvSpPr>
          <p:cNvPr id="9" name="Espace réservé du texte 1">
            <a:extLst>
              <a:ext uri="{FF2B5EF4-FFF2-40B4-BE49-F238E27FC236}">
                <a16:creationId xmlns:a16="http://schemas.microsoft.com/office/drawing/2014/main" id="{77F9DF70-6970-4CA6-9632-65874E285FC5}"/>
              </a:ext>
            </a:extLst>
          </p:cNvPr>
          <p:cNvSpPr txBox="1">
            <a:spLocks/>
          </p:cNvSpPr>
          <p:nvPr/>
        </p:nvSpPr>
        <p:spPr>
          <a:xfrm>
            <a:off x="2901062" y="260995"/>
            <a:ext cx="4668233" cy="53221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b="1" kern="1200">
                <a:solidFill>
                  <a:srgbClr val="0046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803275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Open Sans" panose="020B0606030504020204" pitchFamily="34" charset="0"/>
              <a:buChar char="–"/>
              <a:defRPr sz="18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Projet Régional 2020-2021</a:t>
            </a:r>
          </a:p>
        </p:txBody>
      </p:sp>
    </p:spTree>
    <p:extLst>
      <p:ext uri="{BB962C8B-B14F-4D97-AF65-F5344CB8AC3E}">
        <p14:creationId xmlns:p14="http://schemas.microsoft.com/office/powerpoint/2010/main" val="4249973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69F8E8B-875D-4D2C-A3D1-539D8ED349C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defTabSz="342900"/>
            <a:fld id="{4C8E0110-CF47-425D-9202-7212F3E4A6B6}" type="slidenum">
              <a:rPr lang="fr-FR">
                <a:solidFill>
                  <a:srgbClr val="595959">
                    <a:tint val="75000"/>
                  </a:srgbClr>
                </a:solidFill>
                <a:latin typeface="Calibri" panose="020F0502020204030204"/>
              </a:rPr>
              <a:pPr defTabSz="342900"/>
              <a:t>3</a:t>
            </a:fld>
            <a:endParaRPr lang="fr-FR" dirty="0">
              <a:solidFill>
                <a:srgbClr val="595959">
                  <a:tint val="75000"/>
                </a:srgbClr>
              </a:solidFill>
              <a:latin typeface="Calibri" panose="020F0502020204030204"/>
            </a:endParaRPr>
          </a:p>
        </p:txBody>
      </p:sp>
      <p:sp>
        <p:nvSpPr>
          <p:cNvPr id="7" name="Espace réservé du texte 2">
            <a:extLst>
              <a:ext uri="{FF2B5EF4-FFF2-40B4-BE49-F238E27FC236}">
                <a16:creationId xmlns:a16="http://schemas.microsoft.com/office/drawing/2014/main" id="{4875100F-FC59-4BD1-9889-E5AA99D8D786}"/>
              </a:ext>
            </a:extLst>
          </p:cNvPr>
          <p:cNvSpPr txBox="1">
            <a:spLocks/>
          </p:cNvSpPr>
          <p:nvPr/>
        </p:nvSpPr>
        <p:spPr>
          <a:xfrm>
            <a:off x="2475872" y="1897947"/>
            <a:ext cx="6639373" cy="3660847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Tx/>
              <a:buNone/>
              <a:defRPr lang="fr-FR" sz="2400" b="1" kern="1200" dirty="0" smtClean="0">
                <a:solidFill>
                  <a:srgbClr val="0046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73050" indent="-2730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8AC9"/>
              </a:buClr>
              <a:buFont typeface="Wingdings 2" panose="05020102010507070707" pitchFamily="18" charset="2"/>
              <a:buChar char=""/>
              <a:defRPr sz="2200" b="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450850" indent="-2730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8AC9"/>
              </a:buClr>
              <a:buSzPct val="80000"/>
              <a:buFont typeface="Wingdings 3" panose="05040102010807070707" pitchFamily="18" charset="2"/>
              <a:buChar char=""/>
              <a:defRPr sz="2000" b="0" i="0" kern="12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534988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i="1" kern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200" u="sng" dirty="0">
                <a:latin typeface="Open Sans"/>
              </a:rPr>
              <a:t>Le plan d’actions de la Commission </a:t>
            </a:r>
            <a:r>
              <a:rPr lang="fr-FR" sz="2200" u="sng" dirty="0" err="1">
                <a:latin typeface="Open Sans"/>
              </a:rPr>
              <a:t>Castanea</a:t>
            </a:r>
            <a:r>
              <a:rPr lang="fr-FR" sz="2200" u="sng" dirty="0">
                <a:latin typeface="Open Sans"/>
              </a:rPr>
              <a:t> 2020/2025</a:t>
            </a:r>
          </a:p>
          <a:p>
            <a:pPr marL="257175" indent="-257175">
              <a:buFontTx/>
              <a:buChar char="-"/>
            </a:pPr>
            <a:r>
              <a:rPr lang="fr-FR" sz="2000" b="0" dirty="0">
                <a:latin typeface="Open Sans"/>
              </a:rPr>
              <a:t>Développer les outils et services</a:t>
            </a:r>
            <a:endParaRPr lang="fr-FR" sz="2000" b="0" dirty="0">
              <a:solidFill>
                <a:srgbClr val="595959">
                  <a:lumMod val="75000"/>
                </a:srgbClr>
              </a:solidFill>
              <a:latin typeface="Open Sans"/>
            </a:endParaRPr>
          </a:p>
          <a:p>
            <a:pPr marL="257175" indent="-257175">
              <a:buFontTx/>
              <a:buChar char="-"/>
            </a:pPr>
            <a:r>
              <a:rPr lang="fr-FR" sz="2000" b="0" dirty="0"/>
              <a:t>Rendre incontournable la Formation à l’installation UNEP </a:t>
            </a:r>
          </a:p>
          <a:p>
            <a:pPr marL="257175" indent="-257175">
              <a:buFontTx/>
              <a:buChar char="-"/>
            </a:pPr>
            <a:r>
              <a:rPr lang="fr-FR" sz="2000" b="0" dirty="0"/>
              <a:t>Proposer des e-Formations pour les TPE</a:t>
            </a:r>
          </a:p>
          <a:p>
            <a:pPr marL="257175" indent="-257175">
              <a:buFontTx/>
              <a:buChar char="-"/>
            </a:pPr>
            <a:r>
              <a:rPr lang="fr-FR" sz="2000" b="0" dirty="0"/>
              <a:t>Renforcer la prospection et la présence auprès des TPE</a:t>
            </a:r>
          </a:p>
          <a:p>
            <a:pPr marL="257175" indent="-257175">
              <a:buFontTx/>
              <a:buChar char="-"/>
            </a:pPr>
            <a:r>
              <a:rPr lang="fr-FR" sz="2000" b="0" dirty="0"/>
              <a:t>Augmenter le nombre de nouveaux adhérents de 50%</a:t>
            </a:r>
          </a:p>
          <a:p>
            <a:r>
              <a:rPr lang="fr-FR" sz="1800" dirty="0"/>
              <a:t>	</a:t>
            </a:r>
          </a:p>
        </p:txBody>
      </p:sp>
      <p:sp>
        <p:nvSpPr>
          <p:cNvPr id="8" name="Espace réservé du texte 1">
            <a:extLst>
              <a:ext uri="{FF2B5EF4-FFF2-40B4-BE49-F238E27FC236}">
                <a16:creationId xmlns:a16="http://schemas.microsoft.com/office/drawing/2014/main" id="{DA2C4501-A617-4F9F-8866-20268419389C}"/>
              </a:ext>
            </a:extLst>
          </p:cNvPr>
          <p:cNvSpPr txBox="1">
            <a:spLocks/>
          </p:cNvSpPr>
          <p:nvPr/>
        </p:nvSpPr>
        <p:spPr>
          <a:xfrm>
            <a:off x="2901062" y="260995"/>
            <a:ext cx="4668233" cy="53221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b="1" kern="1200">
                <a:solidFill>
                  <a:srgbClr val="0046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803275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Open Sans" panose="020B0606030504020204" pitchFamily="34" charset="0"/>
              <a:buChar char="–"/>
              <a:defRPr sz="18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/>
              <a:t>Projet Régional 2020-2025</a:t>
            </a:r>
            <a:endParaRPr lang="fr-FR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5CD1D5EF-0355-4853-9079-9BA951FFE13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2065" y="822088"/>
            <a:ext cx="2215695" cy="8406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27935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0121B05A6C5A459BDA74BF6F30FE91" ma:contentTypeVersion="11" ma:contentTypeDescription="Crée un document." ma:contentTypeScope="" ma:versionID="5b9f0410c4a60cc0bd4eb5a37af5a849">
  <xsd:schema xmlns:xsd="http://www.w3.org/2001/XMLSchema" xmlns:xs="http://www.w3.org/2001/XMLSchema" xmlns:p="http://schemas.microsoft.com/office/2006/metadata/properties" xmlns:ns3="6741f8ab-98f8-4740-a1ea-0d76e9979e72" xmlns:ns4="a27e7a07-e507-4cb9-abb9-e0b53d686bea" targetNamespace="http://schemas.microsoft.com/office/2006/metadata/properties" ma:root="true" ma:fieldsID="43cd821345341df14a01a72804655002" ns3:_="" ns4:_="">
    <xsd:import namespace="6741f8ab-98f8-4740-a1ea-0d76e9979e72"/>
    <xsd:import namespace="a27e7a07-e507-4cb9-abb9-e0b53d686be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41f8ab-98f8-4740-a1ea-0d76e9979e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7e7a07-e507-4cb9-abb9-e0b53d686be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CD301C6-ED8D-478C-B062-78B47D2625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41f8ab-98f8-4740-a1ea-0d76e9979e72"/>
    <ds:schemaRef ds:uri="a27e7a07-e507-4cb9-abb9-e0b53d686b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2991F71-A1FD-486B-89A0-40FEDDCDB6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190F36-7498-4BA7-B741-9DA079540FE0}">
  <ds:schemaRefs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2006/metadata/properties"/>
    <ds:schemaRef ds:uri="a27e7a07-e507-4cb9-abb9-e0b53d686bea"/>
    <ds:schemaRef ds:uri="http://www.w3.org/XML/1998/namespace"/>
    <ds:schemaRef ds:uri="http://purl.org/dc/elements/1.1/"/>
    <ds:schemaRef ds:uri="http://schemas.microsoft.com/office/infopath/2007/PartnerControls"/>
    <ds:schemaRef ds:uri="6741f8ab-98f8-4740-a1ea-0d76e9979e72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Grand écran</PresentationFormat>
  <Paragraphs>36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Wingdings 2</vt:lpstr>
      <vt:lpstr>Wingdings 3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Laetitia Dumas</dc:creator>
  <cp:lastModifiedBy>Laetitia Dumas</cp:lastModifiedBy>
  <cp:revision>1</cp:revision>
  <dcterms:created xsi:type="dcterms:W3CDTF">2020-03-09T15:22:38Z</dcterms:created>
  <dcterms:modified xsi:type="dcterms:W3CDTF">2020-03-09T15:23:13Z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0x010100580121B05A6C5A459BDA74BF6F30FE91</vt:lpwstr>
  </property>
</Properties>
</file>